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1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ownloads\Covid%20compare%20diwakar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>
        <c:manualLayout>
          <c:layoutTarget val="inner"/>
          <c:xMode val="edge"/>
          <c:yMode val="edge"/>
          <c:x val="0.14769238992119488"/>
          <c:y val="6.869078038948058E-2"/>
          <c:w val="0.7538126015876857"/>
          <c:h val="0.78547839922548301"/>
        </c:manualLayout>
      </c:layout>
      <c:barChart>
        <c:barDir val="col"/>
        <c:grouping val="clustered"/>
        <c:ser>
          <c:idx val="0"/>
          <c:order val="0"/>
          <c:tx>
            <c:strRef>
              <c:f>Sheet1!$G$9</c:f>
              <c:strCache>
                <c:ptCount val="1"/>
                <c:pt idx="0">
                  <c:v>total coliform </c:v>
                </c:pt>
              </c:strCache>
            </c:strRef>
          </c:tx>
          <c:cat>
            <c:strRef>
              <c:f>Sheet1!$H$8:$L$8</c:f>
              <c:strCache>
                <c:ptCount val="5"/>
                <c:pt idx="0">
                  <c:v>2018-Feb </c:v>
                </c:pt>
                <c:pt idx="1">
                  <c:v>2020-Feb</c:v>
                </c:pt>
                <c:pt idx="2">
                  <c:v>2020-April</c:v>
                </c:pt>
                <c:pt idx="3">
                  <c:v>2020-May</c:v>
                </c:pt>
                <c:pt idx="4">
                  <c:v>2020-June</c:v>
                </c:pt>
              </c:strCache>
            </c:strRef>
          </c:cat>
          <c:val>
            <c:numRef>
              <c:f>Sheet1!$H$9:$L$9</c:f>
              <c:numCache>
                <c:formatCode>General</c:formatCode>
                <c:ptCount val="5"/>
                <c:pt idx="0">
                  <c:v>420</c:v>
                </c:pt>
                <c:pt idx="1">
                  <c:v>920</c:v>
                </c:pt>
                <c:pt idx="2">
                  <c:v>150</c:v>
                </c:pt>
                <c:pt idx="3">
                  <c:v>350</c:v>
                </c:pt>
                <c:pt idx="4">
                  <c:v>350</c:v>
                </c:pt>
              </c:numCache>
            </c:numRef>
          </c:val>
        </c:ser>
        <c:axId val="221927296"/>
        <c:axId val="221954048"/>
      </c:barChart>
      <c:catAx>
        <c:axId val="221927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IN" sz="2000" dirty="0"/>
                  <a:t>Sampling Period</a:t>
                </a:r>
              </a:p>
            </c:rich>
          </c:tx>
          <c:layout>
            <c:manualLayout>
              <c:xMode val="edge"/>
              <c:yMode val="edge"/>
              <c:x val="0.37902814719933126"/>
              <c:y val="0.91367725014680989"/>
            </c:manualLayout>
          </c:layout>
        </c:title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1954048"/>
        <c:crosses val="autoZero"/>
        <c:auto val="1"/>
        <c:lblAlgn val="ctr"/>
        <c:lblOffset val="100"/>
      </c:catAx>
      <c:valAx>
        <c:axId val="2219540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IN" sz="2000" dirty="0"/>
                  <a:t>MPN/100</a:t>
                </a:r>
              </a:p>
            </c:rich>
          </c:tx>
          <c:layout>
            <c:manualLayout>
              <c:xMode val="edge"/>
              <c:yMode val="edge"/>
              <c:x val="2.4524454179420667E-2"/>
              <c:y val="0.3079588379068997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1927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67006747149637"/>
          <c:y val="6.9470455663656422E-2"/>
          <c:w val="0.30899336673824901"/>
          <c:h val="0.14391694494749502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plotArea>
      <c:layout>
        <c:manualLayout>
          <c:layoutTarget val="inner"/>
          <c:xMode val="edge"/>
          <c:yMode val="edge"/>
          <c:x val="0.15044750743096047"/>
          <c:y val="3.0595992806354871E-2"/>
          <c:w val="0.81435199432118188"/>
          <c:h val="0.79783908558771255"/>
        </c:manualLayout>
      </c:layout>
      <c:barChart>
        <c:barDir val="col"/>
        <c:grouping val="clustered"/>
        <c:ser>
          <c:idx val="0"/>
          <c:order val="0"/>
          <c:tx>
            <c:strRef>
              <c:f>COVId!$A$15</c:f>
              <c:strCache>
                <c:ptCount val="1"/>
                <c:pt idx="0">
                  <c:v>Feb-18</c:v>
                </c:pt>
              </c:strCache>
            </c:strRef>
          </c:tx>
          <c:cat>
            <c:strRef>
              <c:f>COVId!$B$14:$F$14</c:f>
              <c:strCache>
                <c:ptCount val="4"/>
                <c:pt idx="0">
                  <c:v>Total Bacterial density (CFU/mL 10 3)</c:v>
                </c:pt>
                <c:pt idx="1">
                  <c:v>Total Coliform(MPN/100ml)</c:v>
                </c:pt>
                <c:pt idx="2">
                  <c:v>E. coli</c:v>
                </c:pt>
                <c:pt idx="3">
                  <c:v>Enterobacteriaceae</c:v>
                </c:pt>
              </c:strCache>
            </c:strRef>
          </c:cat>
          <c:val>
            <c:numRef>
              <c:f>COVId!$B$15:$F$15</c:f>
              <c:numCache>
                <c:formatCode>General</c:formatCode>
                <c:ptCount val="5"/>
                <c:pt idx="0">
                  <c:v>48.6</c:v>
                </c:pt>
                <c:pt idx="1">
                  <c:v>18.3</c:v>
                </c:pt>
                <c:pt idx="2">
                  <c:v>2.7</c:v>
                </c:pt>
                <c:pt idx="3">
                  <c:v>32.9</c:v>
                </c:pt>
              </c:numCache>
            </c:numRef>
          </c:val>
        </c:ser>
        <c:ser>
          <c:idx val="1"/>
          <c:order val="1"/>
          <c:tx>
            <c:strRef>
              <c:f>COVId!$A$16</c:f>
              <c:strCache>
                <c:ptCount val="1"/>
                <c:pt idx="0">
                  <c:v>Feb-19</c:v>
                </c:pt>
              </c:strCache>
            </c:strRef>
          </c:tx>
          <c:cat>
            <c:strRef>
              <c:f>COVId!$B$14:$F$14</c:f>
              <c:strCache>
                <c:ptCount val="4"/>
                <c:pt idx="0">
                  <c:v>Total Bacterial density (CFU/mL 10 3)</c:v>
                </c:pt>
                <c:pt idx="1">
                  <c:v>Total Coliform(MPN/100ml)</c:v>
                </c:pt>
                <c:pt idx="2">
                  <c:v>E. coli</c:v>
                </c:pt>
                <c:pt idx="3">
                  <c:v>Enterobacteriaceae</c:v>
                </c:pt>
              </c:strCache>
            </c:strRef>
          </c:cat>
          <c:val>
            <c:numRef>
              <c:f>COVId!$B$16:$F$16</c:f>
              <c:numCache>
                <c:formatCode>General</c:formatCode>
                <c:ptCount val="5"/>
                <c:pt idx="0">
                  <c:v>58.4</c:v>
                </c:pt>
                <c:pt idx="1">
                  <c:v>26.8</c:v>
                </c:pt>
                <c:pt idx="2">
                  <c:v>17.600000000000001</c:v>
                </c:pt>
                <c:pt idx="3">
                  <c:v>36.300000000000004</c:v>
                </c:pt>
              </c:numCache>
            </c:numRef>
          </c:val>
        </c:ser>
        <c:ser>
          <c:idx val="2"/>
          <c:order val="2"/>
          <c:tx>
            <c:strRef>
              <c:f>COVId!$A$17</c:f>
              <c:strCache>
                <c:ptCount val="1"/>
                <c:pt idx="0">
                  <c:v>Apr-19</c:v>
                </c:pt>
              </c:strCache>
            </c:strRef>
          </c:tx>
          <c:cat>
            <c:strRef>
              <c:f>COVId!$B$14:$F$14</c:f>
              <c:strCache>
                <c:ptCount val="4"/>
                <c:pt idx="0">
                  <c:v>Total Bacterial density (CFU/mL 10 3)</c:v>
                </c:pt>
                <c:pt idx="1">
                  <c:v>Total Coliform(MPN/100ml)</c:v>
                </c:pt>
                <c:pt idx="2">
                  <c:v>E. coli</c:v>
                </c:pt>
                <c:pt idx="3">
                  <c:v>Enterobacteriaceae</c:v>
                </c:pt>
              </c:strCache>
            </c:strRef>
          </c:cat>
          <c:val>
            <c:numRef>
              <c:f>COVId!$B$17:$F$17</c:f>
              <c:numCache>
                <c:formatCode>General</c:formatCode>
                <c:ptCount val="5"/>
                <c:pt idx="0">
                  <c:v>116</c:v>
                </c:pt>
                <c:pt idx="1">
                  <c:v>34.300000000000004</c:v>
                </c:pt>
                <c:pt idx="2">
                  <c:v>5.6</c:v>
                </c:pt>
                <c:pt idx="3">
                  <c:v>63.2</c:v>
                </c:pt>
              </c:numCache>
            </c:numRef>
          </c:val>
        </c:ser>
        <c:ser>
          <c:idx val="3"/>
          <c:order val="3"/>
          <c:tx>
            <c:strRef>
              <c:f>COVId!$A$18</c:f>
              <c:strCache>
                <c:ptCount val="1"/>
                <c:pt idx="0">
                  <c:v>Apr-20</c:v>
                </c:pt>
              </c:strCache>
            </c:strRef>
          </c:tx>
          <c:cat>
            <c:strRef>
              <c:f>COVId!$B$14:$F$14</c:f>
              <c:strCache>
                <c:ptCount val="4"/>
                <c:pt idx="0">
                  <c:v>Total Bacterial density (CFU/mL 10 3)</c:v>
                </c:pt>
                <c:pt idx="1">
                  <c:v>Total Coliform(MPN/100ml)</c:v>
                </c:pt>
                <c:pt idx="2">
                  <c:v>E. coli</c:v>
                </c:pt>
                <c:pt idx="3">
                  <c:v>Enterobacteriaceae</c:v>
                </c:pt>
              </c:strCache>
            </c:strRef>
          </c:cat>
          <c:val>
            <c:numRef>
              <c:f>COVId!$B$18:$F$18</c:f>
              <c:numCache>
                <c:formatCode>General</c:formatCode>
                <c:ptCount val="5"/>
                <c:pt idx="0">
                  <c:v>31.3</c:v>
                </c:pt>
                <c:pt idx="1">
                  <c:v>2.7</c:v>
                </c:pt>
                <c:pt idx="2">
                  <c:v>0.2</c:v>
                </c:pt>
                <c:pt idx="3">
                  <c:v>8.8000000000000007</c:v>
                </c:pt>
              </c:numCache>
            </c:numRef>
          </c:val>
        </c:ser>
        <c:axId val="174380160"/>
        <c:axId val="174381696"/>
      </c:barChart>
      <c:catAx>
        <c:axId val="17438016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4381696"/>
        <c:crosses val="autoZero"/>
        <c:auto val="1"/>
        <c:lblAlgn val="ctr"/>
        <c:lblOffset val="100"/>
      </c:catAx>
      <c:valAx>
        <c:axId val="1743816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Baterial density (C.F.U./mL x 1000) in Ganga water</a:t>
                </a:r>
              </a:p>
            </c:rich>
          </c:tx>
          <c:layout>
            <c:manualLayout>
              <c:xMode val="edge"/>
              <c:yMode val="edge"/>
              <c:x val="4.7666409730285644E-2"/>
              <c:y val="8.2326601392115853E-2"/>
            </c:manualLayout>
          </c:layout>
        </c:title>
        <c:numFmt formatCode="General" sourceLinked="1"/>
        <c:tickLblPos val="nextTo"/>
        <c:crossAx val="17438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113509973744657"/>
          <c:y val="9.4444801272080922E-2"/>
          <c:w val="0.19469317515605963"/>
          <c:h val="0.199329414787246"/>
        </c:manualLayout>
      </c:layout>
      <c:txPr>
        <a:bodyPr/>
        <a:lstStyle/>
        <a:p>
          <a:pPr>
            <a:defRPr sz="1600" b="1">
              <a:latin typeface="+mn-lt"/>
            </a:defRPr>
          </a:pPr>
          <a:endParaRPr lang="en-US"/>
        </a:p>
      </c:txPr>
    </c:legend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0.47899</cdr:x>
      <cdr:y>0.27143</cdr:y>
    </cdr:from>
    <cdr:to>
      <cdr:x>0.86555</cdr:x>
      <cdr:y>0.47143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5256583" y="216025"/>
          <a:ext cx="1008112" cy="331236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0.16807</cdr:x>
      <cdr:y>0</cdr:y>
    </cdr:from>
    <cdr:to>
      <cdr:x>0.44538</cdr:x>
      <cdr:y>0.14286</cdr:y>
    </cdr:to>
    <cdr:sp macro="" textlink="">
      <cdr:nvSpPr>
        <cdr:cNvPr id="3" name="Left Brace 2"/>
        <cdr:cNvSpPr/>
      </cdr:nvSpPr>
      <cdr:spPr>
        <a:xfrm xmlns:a="http://schemas.openxmlformats.org/drawingml/2006/main" rot="5400000">
          <a:off x="2268252" y="-2168859"/>
          <a:ext cx="720080" cy="2376264"/>
        </a:xfrm>
        <a:prstGeom xmlns:a="http://schemas.openxmlformats.org/drawingml/2006/main" prst="leftBrace">
          <a:avLst>
            <a:gd name="adj1" fmla="val 8333"/>
            <a:gd name="adj2" fmla="val 51166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0.18487</cdr:x>
      <cdr:y>0.07143</cdr:y>
    </cdr:from>
    <cdr:to>
      <cdr:x>0.45378</cdr:x>
      <cdr:y>0.22857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84176" y="360040"/>
          <a:ext cx="230425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Before Covid-19 lockdown</a:t>
          </a:r>
          <a:endParaRPr lang="en-IN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D4CF-5AD3-4C58-AD20-55BC1CF72681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922F-705E-4093-B7B3-83D99DE8B4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3365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D4CF-5AD3-4C58-AD20-55BC1CF72681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922F-705E-4093-B7B3-83D99DE8B4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5909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D4CF-5AD3-4C58-AD20-55BC1CF72681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922F-705E-4093-B7B3-83D99DE8B4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8842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D4CF-5AD3-4C58-AD20-55BC1CF72681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922F-705E-4093-B7B3-83D99DE8B4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8771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D4CF-5AD3-4C58-AD20-55BC1CF72681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922F-705E-4093-B7B3-83D99DE8B4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015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D4CF-5AD3-4C58-AD20-55BC1CF72681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922F-705E-4093-B7B3-83D99DE8B4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9171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D4CF-5AD3-4C58-AD20-55BC1CF72681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922F-705E-4093-B7B3-83D99DE8B4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3306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D4CF-5AD3-4C58-AD20-55BC1CF72681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922F-705E-4093-B7B3-83D99DE8B4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4609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D4CF-5AD3-4C58-AD20-55BC1CF72681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922F-705E-4093-B7B3-83D99DE8B4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5032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D4CF-5AD3-4C58-AD20-55BC1CF72681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922F-705E-4093-B7B3-83D99DE8B4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9940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D4CF-5AD3-4C58-AD20-55BC1CF72681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922F-705E-4093-B7B3-83D99DE8B4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690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D4CF-5AD3-4C58-AD20-55BC1CF72681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5922F-705E-4093-B7B3-83D99DE8B4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9636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6712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latin typeface="Cambria" pitchFamily="18" charset="0"/>
              </a:rPr>
              <a:t>Changes in microbial communities in response to Covid-19 forced lockdown at dolphin spotting site (</a:t>
            </a:r>
            <a:r>
              <a:rPr lang="en-IN" sz="3200" b="1" dirty="0" err="1">
                <a:latin typeface="Cambria" pitchFamily="18" charset="0"/>
              </a:rPr>
              <a:t>Garhmukteshwar</a:t>
            </a:r>
            <a:r>
              <a:rPr lang="en-IN" sz="3200" b="1" dirty="0">
                <a:latin typeface="Cambria" pitchFamily="18" charset="0"/>
              </a:rPr>
              <a:t>) of the River Ganga</a:t>
            </a:r>
          </a:p>
          <a:p>
            <a:r>
              <a:rPr lang="en-IN" dirty="0"/>
              <a:t> </a:t>
            </a:r>
          </a:p>
          <a:p>
            <a:pPr algn="ctr"/>
            <a:r>
              <a:rPr lang="en-IN" sz="2400" b="1" dirty="0" err="1"/>
              <a:t>Diwakar</a:t>
            </a:r>
            <a:r>
              <a:rPr lang="en-IN" sz="2400" b="1" dirty="0"/>
              <a:t> Prakash</a:t>
            </a:r>
            <a:r>
              <a:rPr lang="en-IN" sz="2400" b="1" baseline="30000" dirty="0"/>
              <a:t>1</a:t>
            </a:r>
            <a:r>
              <a:rPr lang="en-IN" sz="2400" b="1" dirty="0"/>
              <a:t>, </a:t>
            </a:r>
            <a:r>
              <a:rPr lang="en-IN" sz="2400" b="1" dirty="0" err="1"/>
              <a:t>Raunak</a:t>
            </a:r>
            <a:r>
              <a:rPr lang="en-IN" sz="2400" b="1" dirty="0"/>
              <a:t> Dhanker</a:t>
            </a:r>
            <a:r>
              <a:rPr lang="en-IN" sz="2400" b="1" baseline="30000" dirty="0"/>
              <a:t>2</a:t>
            </a:r>
            <a:r>
              <a:rPr lang="en-IN" sz="2400" b="1" dirty="0"/>
              <a:t> and Ram Kumar</a:t>
            </a:r>
            <a:r>
              <a:rPr lang="en-IN" sz="2400" b="1" baseline="30000" dirty="0"/>
              <a:t>1 </a:t>
            </a:r>
            <a:endParaRPr lang="en-IN" sz="2400" b="1" baseline="30000" dirty="0" smtClean="0"/>
          </a:p>
          <a:p>
            <a:endParaRPr lang="en-IN" dirty="0"/>
          </a:p>
          <a:p>
            <a:r>
              <a:rPr lang="en-IN" baseline="30000" dirty="0"/>
              <a:t>1</a:t>
            </a:r>
            <a:r>
              <a:rPr lang="en-IN" dirty="0"/>
              <a:t>Ecosystem Research Lab, Department of Environmental Science, School of Earth, Biological and Environmental Sciences, Central University of South Bihar, SH-7, Gaya-</a:t>
            </a:r>
            <a:r>
              <a:rPr lang="en-IN" dirty="0" err="1"/>
              <a:t>Panchanpur</a:t>
            </a:r>
            <a:r>
              <a:rPr lang="en-IN" dirty="0"/>
              <a:t> Rd. Gaya 824236, Bihar, India</a:t>
            </a:r>
            <a:r>
              <a:rPr lang="en-IN" dirty="0" smtClean="0"/>
              <a:t>.</a:t>
            </a:r>
          </a:p>
          <a:p>
            <a:r>
              <a:rPr lang="en-IN" baseline="30000" dirty="0" smtClean="0"/>
              <a:t>2</a:t>
            </a:r>
            <a:r>
              <a:rPr lang="en-IN" dirty="0" smtClean="0"/>
              <a:t>School </a:t>
            </a:r>
            <a:r>
              <a:rPr lang="en-IN" dirty="0"/>
              <a:t>of Applied Life Science, GD </a:t>
            </a:r>
            <a:r>
              <a:rPr lang="en-IN" dirty="0" err="1"/>
              <a:t>Goenka</a:t>
            </a:r>
            <a:r>
              <a:rPr lang="en-IN" dirty="0"/>
              <a:t> University, Gurgaon</a:t>
            </a:r>
          </a:p>
        </p:txBody>
      </p:sp>
      <p:pic>
        <p:nvPicPr>
          <p:cNvPr id="3" name="Picture 2" descr="C:\Users\ASUS\Desktop\image-asse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229200"/>
            <a:ext cx="1691680" cy="1227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ASUS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157192"/>
            <a:ext cx="2273739" cy="1484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ASUS\Desktop\colifo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43608" y="5301208"/>
            <a:ext cx="1701105" cy="1132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3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itchFamily="18" charset="0"/>
              </a:rPr>
              <a:t>Conclusions </a:t>
            </a:r>
            <a:endParaRPr lang="en-IN" sz="3600" b="1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772816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latin typeface="Cambria" pitchFamily="18" charset="0"/>
              </a:rPr>
              <a:t>The </a:t>
            </a:r>
            <a:r>
              <a:rPr lang="en-IN" sz="2000" dirty="0">
                <a:latin typeface="Cambria" pitchFamily="18" charset="0"/>
              </a:rPr>
              <a:t>observed data clearly indicates that bacterial load has reduced due to </a:t>
            </a:r>
            <a:r>
              <a:rPr lang="en-IN" sz="2000" dirty="0" smtClean="0">
                <a:latin typeface="Cambria" pitchFamily="18" charset="0"/>
              </a:rPr>
              <a:t>Covid-19 lockdown in river Ganga at </a:t>
            </a:r>
            <a:r>
              <a:rPr lang="en-IN" sz="2000" dirty="0" err="1" smtClean="0">
                <a:latin typeface="Cambria" pitchFamily="18" charset="0"/>
              </a:rPr>
              <a:t>Garhmukteshwar</a:t>
            </a:r>
            <a:r>
              <a:rPr lang="en-IN" sz="2000" dirty="0" smtClean="0">
                <a:latin typeface="Cambria" pitchFamily="18" charset="0"/>
              </a:rPr>
              <a:t>. </a:t>
            </a:r>
            <a:endParaRPr lang="en-IN" sz="2000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3717032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latin typeface="Cambria" pitchFamily="18" charset="0"/>
              </a:rPr>
              <a:t>The present results will form the baseline information for planning the dolphin conservation and restoration of the river Ganga. </a:t>
            </a:r>
            <a:endParaRPr lang="en-IN" sz="2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83671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9592" y="486916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The bacterial communities identified in this study might be informative for future health monitoring of </a:t>
            </a:r>
            <a:r>
              <a:rPr lang="en-US" sz="2000" dirty="0" err="1" smtClean="0">
                <a:latin typeface="Cambria" pitchFamily="18" charset="0"/>
              </a:rPr>
              <a:t>Gangetic</a:t>
            </a:r>
            <a:r>
              <a:rPr lang="en-US" sz="2000" dirty="0" smtClean="0">
                <a:latin typeface="Cambria" pitchFamily="18" charset="0"/>
              </a:rPr>
              <a:t> dolphins.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90872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 Bacterial community were assessed by collecting sample from the exact site where dolphins were spotted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2852936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Study revealed the differences of </a:t>
            </a:r>
            <a:r>
              <a:rPr lang="en-US" sz="2000" dirty="0" err="1" smtClean="0">
                <a:latin typeface="Cambria" pitchFamily="18" charset="0"/>
              </a:rPr>
              <a:t>microbiota</a:t>
            </a:r>
            <a:r>
              <a:rPr lang="en-US" sz="2000" dirty="0" smtClean="0">
                <a:latin typeface="Cambria" pitchFamily="18" charset="0"/>
              </a:rPr>
              <a:t> before and during the lockdown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8772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However, only the data of Feb 2018 were sequenced, a thorough sequencing may provide more constructive conclusion  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7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+ Grateful Thank You Images · Pexels · Free Stock Phot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8872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373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344629"/>
            <a:ext cx="8640960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 smtClean="0">
                <a:latin typeface="Cambria" pitchFamily="18" charset="0"/>
                <a:cs typeface="Times New Roman" pitchFamily="18" charset="0"/>
              </a:rPr>
              <a:t>The River Ganga is the habitat for a considerable number of endemic and endangered species, including the </a:t>
            </a:r>
            <a:r>
              <a:rPr lang="en-IN" dirty="0" err="1" smtClean="0">
                <a:latin typeface="Cambria" pitchFamily="18" charset="0"/>
                <a:cs typeface="Times New Roman" pitchFamily="18" charset="0"/>
              </a:rPr>
              <a:t>Gangetic</a:t>
            </a:r>
            <a:r>
              <a:rPr lang="en-IN" dirty="0" smtClean="0">
                <a:latin typeface="Cambria" pitchFamily="18" charset="0"/>
                <a:cs typeface="Times New Roman" pitchFamily="18" charset="0"/>
              </a:rPr>
              <a:t> River dolphin, </a:t>
            </a:r>
            <a:r>
              <a:rPr lang="en-IN" i="1" dirty="0" err="1" smtClean="0">
                <a:latin typeface="Cambria" pitchFamily="18" charset="0"/>
                <a:cs typeface="Times New Roman" pitchFamily="18" charset="0"/>
              </a:rPr>
              <a:t>Platanista</a:t>
            </a:r>
            <a:r>
              <a:rPr lang="en-IN" i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IN" i="1" dirty="0" err="1" smtClean="0">
                <a:latin typeface="Cambria" pitchFamily="18" charset="0"/>
                <a:cs typeface="Times New Roman" pitchFamily="18" charset="0"/>
              </a:rPr>
              <a:t>gangetica</a:t>
            </a:r>
            <a:r>
              <a:rPr lang="en-IN" i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IN" i="1" dirty="0" err="1" smtClean="0">
                <a:latin typeface="Cambria" pitchFamily="18" charset="0"/>
                <a:cs typeface="Times New Roman" pitchFamily="18" charset="0"/>
              </a:rPr>
              <a:t>gangetica</a:t>
            </a:r>
            <a:r>
              <a:rPr lang="en-IN" i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Cambria" pitchFamily="18" charset="0"/>
                <a:cs typeface="Times New Roman" pitchFamily="18" charset="0"/>
              </a:rPr>
              <a:t>(Roxburgh, 1801).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852936"/>
            <a:ext cx="8432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Cambria" pitchFamily="18" charset="0"/>
              </a:rPr>
              <a:t>Discharging faecal wastes and urination in open spaces near Ganga shoreline makes the Ganga faecal contamination (Reasoner,1982).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4797152"/>
            <a:ext cx="8273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itchFamily="18" charset="0"/>
              </a:rPr>
              <a:t>In river ecosystems, </a:t>
            </a:r>
            <a:r>
              <a:rPr lang="en-US" dirty="0" smtClean="0">
                <a:latin typeface="Cambria" pitchFamily="18" charset="0"/>
              </a:rPr>
              <a:t>Dolphins are factors </a:t>
            </a:r>
            <a:r>
              <a:rPr lang="en-US" dirty="0">
                <a:latin typeface="Cambria" pitchFamily="18" charset="0"/>
              </a:rPr>
              <a:t>play the </a:t>
            </a:r>
            <a:r>
              <a:rPr lang="en-US" dirty="0" smtClean="0">
                <a:latin typeface="Cambria" pitchFamily="18" charset="0"/>
              </a:rPr>
              <a:t>important </a:t>
            </a:r>
            <a:r>
              <a:rPr lang="en-US" dirty="0">
                <a:latin typeface="Cambria" pitchFamily="18" charset="0"/>
              </a:rPr>
              <a:t>role in </a:t>
            </a:r>
            <a:r>
              <a:rPr lang="en-US" dirty="0" smtClean="0">
                <a:latin typeface="Cambria" pitchFamily="18" charset="0"/>
              </a:rPr>
              <a:t>aquatic ecology by shaping </a:t>
            </a:r>
            <a:r>
              <a:rPr lang="en-US" dirty="0">
                <a:latin typeface="Cambria" pitchFamily="18" charset="0"/>
              </a:rPr>
              <a:t>the composition of </a:t>
            </a:r>
            <a:r>
              <a:rPr lang="en-US" dirty="0" smtClean="0">
                <a:latin typeface="Cambria" pitchFamily="18" charset="0"/>
              </a:rPr>
              <a:t>microbial community (Winter </a:t>
            </a:r>
            <a:r>
              <a:rPr lang="en-US" dirty="0">
                <a:latin typeface="Cambria" pitchFamily="18" charset="0"/>
              </a:rPr>
              <a:t>et al., 2007; Liu et al ., 2011</a:t>
            </a:r>
            <a:r>
              <a:rPr lang="en-US" dirty="0" smtClean="0">
                <a:latin typeface="Cambria" pitchFamily="18" charset="0"/>
              </a:rPr>
              <a:t>)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60648"/>
            <a:ext cx="321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itchFamily="18" charset="0"/>
              </a:rPr>
              <a:t>Introduction</a:t>
            </a:r>
            <a:endParaRPr lang="en-IN" sz="3600" b="1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717032"/>
            <a:ext cx="8498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Cambria" pitchFamily="18" charset="0"/>
              </a:rPr>
              <a:t> </a:t>
            </a:r>
            <a:r>
              <a:rPr lang="en-IN" dirty="0" smtClean="0">
                <a:latin typeface="Cambria" pitchFamily="18" charset="0"/>
              </a:rPr>
              <a:t>22 </a:t>
            </a:r>
            <a:r>
              <a:rPr lang="en-IN" dirty="0">
                <a:latin typeface="Cambria" pitchFamily="18" charset="0"/>
              </a:rPr>
              <a:t>Dolphin was recorded in 1993-95 approximately and 56 Dolphins were recorded in 2010 between </a:t>
            </a:r>
            <a:r>
              <a:rPr lang="en-IN" dirty="0" err="1">
                <a:latin typeface="Cambria" pitchFamily="18" charset="0"/>
              </a:rPr>
              <a:t>Bijnor</a:t>
            </a:r>
            <a:r>
              <a:rPr lang="en-IN" dirty="0">
                <a:latin typeface="Cambria" pitchFamily="18" charset="0"/>
              </a:rPr>
              <a:t> and </a:t>
            </a:r>
            <a:r>
              <a:rPr lang="en-IN" dirty="0" err="1">
                <a:latin typeface="Cambria" pitchFamily="18" charset="0"/>
              </a:rPr>
              <a:t>Narora</a:t>
            </a:r>
            <a:r>
              <a:rPr lang="en-IN" dirty="0">
                <a:latin typeface="Cambria" pitchFamily="18" charset="0"/>
              </a:rPr>
              <a:t> Barrages (approx. 166 km) (</a:t>
            </a:r>
            <a:r>
              <a:rPr lang="en-IN" dirty="0" err="1">
                <a:latin typeface="Cambria" pitchFamily="18" charset="0"/>
              </a:rPr>
              <a:t>Behera</a:t>
            </a:r>
            <a:r>
              <a:rPr lang="en-IN" dirty="0">
                <a:latin typeface="Cambria" pitchFamily="18" charset="0"/>
              </a:rPr>
              <a:t> 1995)</a:t>
            </a:r>
          </a:p>
        </p:txBody>
      </p:sp>
    </p:spTree>
    <p:extLst>
      <p:ext uri="{BB962C8B-B14F-4D97-AF65-F5344CB8AC3E}">
        <p14:creationId xmlns:p14="http://schemas.microsoft.com/office/powerpoint/2010/main" xmlns="" val="1767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06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Objective 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853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Cambria" pitchFamily="18" charset="0"/>
              </a:rPr>
              <a:t>To study the changes in microbial communities in response to Covid-19 forced lockdown at dolphin spotting site (</a:t>
            </a:r>
            <a:r>
              <a:rPr lang="en-IN" sz="2400" dirty="0" err="1" smtClean="0">
                <a:latin typeface="Cambria" pitchFamily="18" charset="0"/>
              </a:rPr>
              <a:t>Garhmukteshwar</a:t>
            </a:r>
            <a:r>
              <a:rPr lang="en-IN" sz="2400" dirty="0" smtClean="0">
                <a:latin typeface="Cambria" pitchFamily="18" charset="0"/>
              </a:rPr>
              <a:t>) of the River </a:t>
            </a:r>
            <a:r>
              <a:rPr lang="en-IN" sz="2400" dirty="0" err="1" smtClean="0">
                <a:latin typeface="Cambria" pitchFamily="18" charset="0"/>
              </a:rPr>
              <a:t>Ganga</a:t>
            </a:r>
            <a:endParaRPr lang="en-US" sz="2400" dirty="0" smtClean="0">
              <a:latin typeface="Cambria" pitchFamily="18" charset="0"/>
            </a:endParaRPr>
          </a:p>
          <a:p>
            <a:endParaRPr lang="en-US" sz="2400" dirty="0">
              <a:latin typeface="Cambria" pitchFamily="18" charset="0"/>
            </a:endParaRPr>
          </a:p>
        </p:txBody>
      </p:sp>
      <p:pic>
        <p:nvPicPr>
          <p:cNvPr id="1026" name="Picture 2" descr="C:\Users\ASUS\Desktop\image-asse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56992"/>
            <a:ext cx="2381250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SUS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89040"/>
            <a:ext cx="2867025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ASUS\Desktop\colifo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114925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0"/>
            <a:ext cx="4492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b="1" dirty="0">
                <a:latin typeface="Cambria" pitchFamily="18" charset="0"/>
              </a:rPr>
              <a:t>Materials and Methods</a:t>
            </a:r>
            <a:endParaRPr lang="en-IN" sz="3200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05273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Cambria" pitchFamily="18" charset="0"/>
              </a:rPr>
              <a:t>T</a:t>
            </a:r>
            <a:r>
              <a:rPr lang="en-IN" dirty="0" smtClean="0">
                <a:latin typeface="Cambria" pitchFamily="18" charset="0"/>
              </a:rPr>
              <a:t>he water samples collected immediately after dolphin was spotted at the site  </a:t>
            </a:r>
            <a:r>
              <a:rPr lang="en-IN" dirty="0" err="1" smtClean="0">
                <a:latin typeface="Cambria" pitchFamily="18" charset="0"/>
              </a:rPr>
              <a:t>Garhmukteshwar</a:t>
            </a:r>
            <a:r>
              <a:rPr lang="en-IN" dirty="0" smtClean="0">
                <a:latin typeface="Cambria" pitchFamily="18" charset="0"/>
              </a:rPr>
              <a:t> (28.7601°N, 78.1437°E) Uttar Pradesh, India.</a:t>
            </a:r>
            <a:endParaRPr lang="en-IN" dirty="0">
              <a:latin typeface="Cambria" pitchFamily="18" charset="0"/>
            </a:endParaRPr>
          </a:p>
        </p:txBody>
      </p:sp>
      <p:pic>
        <p:nvPicPr>
          <p:cNvPr id="4" name="Picture 2" descr="C:\Users\SONY\Desktop\2 pic garhmukteshw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4981"/>
            <a:ext cx="4398448" cy="36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ONY\Desktop\IMG_20180220_1445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992" y="1894981"/>
            <a:ext cx="4098496" cy="33342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6528" y="551723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Fig. Sampling site  ( </a:t>
            </a:r>
            <a:r>
              <a:rPr lang="en-US" dirty="0" err="1" smtClean="0">
                <a:latin typeface="Cambria" pitchFamily="18" charset="0"/>
              </a:rPr>
              <a:t>Garhmukteshwar</a:t>
            </a:r>
            <a:r>
              <a:rPr lang="en-US" dirty="0" smtClean="0">
                <a:latin typeface="Cambria" pitchFamily="18" charset="0"/>
              </a:rPr>
              <a:t>) in River Ganga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5992" y="5332566"/>
            <a:ext cx="4370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err="1" smtClean="0">
                <a:latin typeface="Cambria" pitchFamily="18" charset="0"/>
              </a:rPr>
              <a:t>Garhmukteshwar</a:t>
            </a:r>
            <a:r>
              <a:rPr lang="en-IN" dirty="0" smtClean="0">
                <a:latin typeface="Cambria" pitchFamily="18" charset="0"/>
              </a:rPr>
              <a:t> (28.7601°N, 78.1437°E) </a:t>
            </a:r>
            <a:endParaRPr lang="en-IN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43853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N" dirty="0" smtClean="0">
                <a:latin typeface="Cambria" pitchFamily="18" charset="0"/>
              </a:rPr>
              <a:t>The water samples for bacterial analyses were taken in five replicates at  sampling site.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943" y="2681581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N" dirty="0" smtClean="0">
                <a:latin typeface="Cambria" pitchFamily="18" charset="0"/>
              </a:rPr>
              <a:t>Total coliform was analysed in three steps: </a:t>
            </a:r>
            <a:r>
              <a:rPr lang="en-IN" dirty="0" err="1" smtClean="0">
                <a:latin typeface="Cambria" pitchFamily="18" charset="0"/>
              </a:rPr>
              <a:t>MacCkonky</a:t>
            </a:r>
            <a:r>
              <a:rPr lang="en-IN" dirty="0" smtClean="0">
                <a:latin typeface="Cambria" pitchFamily="18" charset="0"/>
              </a:rPr>
              <a:t> Broth,-Brilliant Green Bile Broth- Luria </a:t>
            </a:r>
            <a:r>
              <a:rPr lang="en-IN" dirty="0" err="1" smtClean="0">
                <a:latin typeface="Cambria" pitchFamily="18" charset="0"/>
              </a:rPr>
              <a:t>Bertani</a:t>
            </a:r>
            <a:r>
              <a:rPr lang="en-IN" dirty="0" smtClean="0">
                <a:latin typeface="Cambria" pitchFamily="18" charset="0"/>
              </a:rPr>
              <a:t> Agar and finally colony counting method was applied to estimate the density.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506" y="1970627"/>
            <a:ext cx="7200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N" dirty="0" smtClean="0">
                <a:latin typeface="Cambria" pitchFamily="18" charset="0"/>
              </a:rPr>
              <a:t>The bacterial samples were kept in the laboratory at </a:t>
            </a:r>
            <a:r>
              <a:rPr lang="en-IN" dirty="0">
                <a:latin typeface="Cambria" pitchFamily="18" charset="0"/>
              </a:rPr>
              <a:t>-</a:t>
            </a:r>
            <a:r>
              <a:rPr lang="en-IN" dirty="0" smtClean="0">
                <a:latin typeface="Cambria" pitchFamily="18" charset="0"/>
              </a:rPr>
              <a:t>21</a:t>
            </a:r>
            <a:r>
              <a:rPr lang="en-IN" baseline="30000" dirty="0" smtClean="0">
                <a:latin typeface="Cambria" pitchFamily="18" charset="0"/>
              </a:rPr>
              <a:t>0</a:t>
            </a:r>
            <a:r>
              <a:rPr lang="en-IN" dirty="0" smtClean="0">
                <a:latin typeface="Cambria" pitchFamily="18" charset="0"/>
              </a:rPr>
              <a:t>C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506" y="3927565"/>
            <a:ext cx="7399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N" dirty="0">
                <a:latin typeface="Cambria" pitchFamily="18" charset="0"/>
              </a:rPr>
              <a:t>B</a:t>
            </a:r>
            <a:r>
              <a:rPr lang="en-IN" dirty="0" smtClean="0">
                <a:latin typeface="Cambria" pitchFamily="18" charset="0"/>
              </a:rPr>
              <a:t>acterial identification from the samples collected, immediately after emergence of dolphin in February 2018 was done by genotyping using 16S </a:t>
            </a:r>
            <a:r>
              <a:rPr lang="en-IN" dirty="0" err="1" smtClean="0">
                <a:latin typeface="Cambria" pitchFamily="18" charset="0"/>
              </a:rPr>
              <a:t>rRNA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2464" y="0"/>
            <a:ext cx="4201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b="1" dirty="0" smtClean="0">
                <a:latin typeface="Cambria" pitchFamily="18" charset="0"/>
              </a:rPr>
              <a:t>Materials and Methods Cont.</a:t>
            </a:r>
            <a:endParaRPr lang="en-IN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7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itchFamily="18" charset="0"/>
              </a:rPr>
              <a:t>Results</a:t>
            </a:r>
            <a:endParaRPr lang="en-IN" sz="3600" b="1" dirty="0">
              <a:latin typeface="Cambria" pitchFamily="18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5651717"/>
              </p:ext>
            </p:extLst>
          </p:nvPr>
        </p:nvGraphicFramePr>
        <p:xfrm>
          <a:off x="467544" y="1340768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76056" y="350100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During Covid-19 lockdown</a:t>
            </a:r>
            <a:endParaRPr lang="en-IN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799692" y="6293497"/>
            <a:ext cx="629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Most probable Number of total coliform  at </a:t>
            </a:r>
            <a:r>
              <a:rPr lang="en-US" dirty="0" err="1" smtClean="0"/>
              <a:t>Garhmukteshwar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26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755576" y="1268760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7784" y="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itchFamily="18" charset="0"/>
              </a:rPr>
              <a:t>Results</a:t>
            </a:r>
            <a:endParaRPr lang="en-IN" sz="36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332656"/>
            <a:ext cx="79208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N" dirty="0"/>
              <a:t>The total bacterial population was observed 26000 </a:t>
            </a:r>
            <a:r>
              <a:rPr lang="en-IN" dirty="0" err="1"/>
              <a:t>cfu</a:t>
            </a:r>
            <a:r>
              <a:rPr lang="en-IN" dirty="0"/>
              <a:t>/ml and it was 90% dominated by </a:t>
            </a:r>
            <a:r>
              <a:rPr lang="en-IN" sz="2000" b="1" i="1" dirty="0"/>
              <a:t>Bacillus </a:t>
            </a:r>
            <a:r>
              <a:rPr lang="en-IN" sz="2000" b="1" i="1" dirty="0" err="1" smtClean="0"/>
              <a:t>subtilis</a:t>
            </a:r>
            <a:r>
              <a:rPr lang="en-IN" sz="2000" b="1" i="1" dirty="0" smtClean="0"/>
              <a:t> </a:t>
            </a:r>
            <a:r>
              <a:rPr lang="en-IN" dirty="0" smtClean="0"/>
              <a:t>in February 2018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2483768" y="1123003"/>
            <a:ext cx="633670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400" dirty="0" smtClean="0"/>
              <a:t>CAGGACGAACGCTGGCGGCGTGCCTAATACATGCAAATCGAGCGGACAGATGGGAGCTTG</a:t>
            </a:r>
          </a:p>
          <a:p>
            <a:pPr algn="just"/>
            <a:r>
              <a:rPr lang="en-IN" sz="1400" dirty="0" smtClean="0"/>
              <a:t>CTCCCTGATGTTAGCGGCGGACGGGTGAGTAACACGTGGGTAACCTGCCTGTAAGACTGG</a:t>
            </a:r>
          </a:p>
          <a:p>
            <a:pPr algn="just"/>
            <a:r>
              <a:rPr lang="en-IN" sz="1400" dirty="0" smtClean="0"/>
              <a:t>GATAACTCCGGGAAACCGGGGGTAATACCGGATGGTTGTTTGAACCGCATGGTTCAAACA</a:t>
            </a:r>
          </a:p>
          <a:p>
            <a:pPr algn="just"/>
            <a:r>
              <a:rPr lang="en-IN" sz="1400" dirty="0" smtClean="0"/>
              <a:t>TAAAAGGTGGCTTCTGCTATCACTTACAGATGGACCCGCGGCGCATTAGCTAGTTGGTGA</a:t>
            </a:r>
          </a:p>
          <a:p>
            <a:pPr algn="just"/>
            <a:r>
              <a:rPr lang="en-IN" sz="1400" dirty="0" smtClean="0"/>
              <a:t>GGTGACGGCTCTCCAAGGCGACGATGCGTAGCCGACCTGAGAGGGTGATCGGCCACACTG</a:t>
            </a:r>
          </a:p>
          <a:p>
            <a:pPr algn="just"/>
            <a:r>
              <a:rPr lang="en-IN" sz="1400" dirty="0" smtClean="0"/>
              <a:t>GGAGTGAGACACGGCCCAGACTCCTACGGGAGGCAGCAGTAGGGAATCTTCCGCAATGGA</a:t>
            </a:r>
          </a:p>
          <a:p>
            <a:pPr algn="just"/>
            <a:r>
              <a:rPr lang="en-IN" sz="1400" dirty="0" smtClean="0"/>
              <a:t>CGAAAGTCTGACGGAGCAACGCCGCGTGAGTGATGAAGGTTTTCGGATCGTAAAGCTCTG</a:t>
            </a:r>
          </a:p>
          <a:p>
            <a:pPr algn="just"/>
            <a:r>
              <a:rPr lang="en-IN" sz="1400" dirty="0" smtClean="0"/>
              <a:t>TTGTTAGGGAAGAACAAGTACCGTTCGAATAGGGCGGTACCTTGACGGTGCCTAACCAGA</a:t>
            </a:r>
          </a:p>
          <a:p>
            <a:pPr algn="just"/>
            <a:r>
              <a:rPr lang="en-IN" sz="1400" dirty="0" smtClean="0"/>
              <a:t>AAACCCCGGCTAACTACGTGCCAGCAGCCGCGGTAATACGTAGGTGGCAAGCGTTGTCCG</a:t>
            </a:r>
          </a:p>
          <a:p>
            <a:pPr algn="just"/>
            <a:r>
              <a:rPr lang="en-IN" sz="1400" dirty="0" smtClean="0"/>
              <a:t>GAATTATTGGGCGTAAAGGGGTCGCAGGCGGTTTTTTAAGTCTGATGTGAAAACCCCCGG</a:t>
            </a:r>
          </a:p>
          <a:p>
            <a:pPr algn="just"/>
            <a:r>
              <a:rPr lang="en-IN" sz="1400" dirty="0" smtClean="0"/>
              <a:t>CTCAACCGGGGAGGGTCATTGGAAACTGGGGAACTTGAGTGCAGAAGAGGAGAGTGGAAT</a:t>
            </a:r>
          </a:p>
          <a:p>
            <a:pPr algn="just"/>
            <a:r>
              <a:rPr lang="en-IN" sz="1400" dirty="0" smtClean="0"/>
              <a:t>TCCCCGTGTAGCGGTGAAATGCGTAGAGATGTGGAGGAACACCAGTGGCGAAGGCGACTC</a:t>
            </a:r>
          </a:p>
          <a:p>
            <a:pPr algn="just"/>
            <a:r>
              <a:rPr lang="en-IN" sz="1400" dirty="0" smtClean="0"/>
              <a:t>TCTGGTCTGTAACTGACGCTGAGGAGCGAAAGCGTGGGGAGCGAACAGGATTAGATACCC</a:t>
            </a:r>
          </a:p>
          <a:p>
            <a:pPr algn="just"/>
            <a:r>
              <a:rPr lang="en-IN" sz="1400" dirty="0" smtClean="0"/>
              <a:t>TGGTAGTCCACGCCGTAAACGATGAGTGCTAAGTGTTAGGGGGTTTCCGCCCCTTAGTGC</a:t>
            </a:r>
          </a:p>
          <a:p>
            <a:pPr algn="just"/>
            <a:r>
              <a:rPr lang="en-IN" sz="1400" dirty="0" smtClean="0"/>
              <a:t>TGCAGCTAACGCATTAAGCACTCCGCCTGGGGAGTACGGTCGCAAGACTGAAACTCAAAG</a:t>
            </a:r>
          </a:p>
          <a:p>
            <a:pPr algn="just"/>
            <a:r>
              <a:rPr lang="en-IN" sz="1400" dirty="0" smtClean="0"/>
              <a:t>GAATTGACGGGGGCCCGCACAAGCGGTGGAGCATGTGGTTTAATTCGAAGCAACGCGAAG</a:t>
            </a:r>
          </a:p>
          <a:p>
            <a:pPr algn="just"/>
            <a:r>
              <a:rPr lang="en-IN" sz="1400" dirty="0" smtClean="0"/>
              <a:t>AACCTTACCAGGTCTTGACATCCTCTGACAATCCTAGAGATAGGACGTCCCCTTCGGGGG</a:t>
            </a:r>
          </a:p>
          <a:p>
            <a:pPr algn="just"/>
            <a:r>
              <a:rPr lang="en-IN" sz="1400" dirty="0" smtClean="0"/>
              <a:t>CAGAGTGACAGGTGGTGCATGGTTGTCGTCAGCTCGTGTCGTGAGATGTTGGGTTAAGTC</a:t>
            </a:r>
          </a:p>
          <a:p>
            <a:pPr algn="just"/>
            <a:r>
              <a:rPr lang="en-IN" sz="1400" dirty="0" smtClean="0"/>
              <a:t>CCGCAACGAGCGCAACCCTTGATCTTAGTTGCCAGCATTCAGTTGGGCACTCTAAGGTGA</a:t>
            </a:r>
          </a:p>
          <a:p>
            <a:pPr algn="just"/>
            <a:r>
              <a:rPr lang="en-IN" sz="1400" dirty="0" smtClean="0"/>
              <a:t>CTGCCGGTGACAAACCGGAGGAAGGTGGGGATGACGTCAAATCATCATGCCCCTTATGAC</a:t>
            </a:r>
          </a:p>
          <a:p>
            <a:pPr algn="just"/>
            <a:r>
              <a:rPr lang="en-IN" sz="1400" dirty="0" smtClean="0"/>
              <a:t>CTGGGCTACACACGTGCTACAATGGACAGAACAAAGGGCAGCGAAACCGCGAGGTTAAGC</a:t>
            </a:r>
          </a:p>
          <a:p>
            <a:pPr algn="just"/>
            <a:r>
              <a:rPr lang="en-IN" sz="1400" dirty="0" smtClean="0"/>
              <a:t>CAATCCCACAAATCTGTTCTCAGTTCGGATCGCAGTCTGCAACTCGACTGCGTGAAGCTG</a:t>
            </a:r>
          </a:p>
          <a:p>
            <a:pPr algn="just"/>
            <a:r>
              <a:rPr lang="en-IN" sz="1400" dirty="0" smtClean="0"/>
              <a:t>GAATCGCTAGTAATCGCGGATCAGCATGCCGCGGTGAATACGTTCCCGGGCCTTGTACAC</a:t>
            </a:r>
          </a:p>
          <a:p>
            <a:pPr algn="just"/>
            <a:r>
              <a:rPr lang="en-IN" sz="1400" dirty="0" smtClean="0"/>
              <a:t>ACCGCCCGTCACACCACGAGAGTTTGTAACACCCGAAGTCGGTGAGGTAACCTTTTAGGA</a:t>
            </a:r>
          </a:p>
          <a:p>
            <a:pPr algn="just"/>
            <a:r>
              <a:rPr lang="en-IN" sz="1400" dirty="0" smtClean="0"/>
              <a:t>GCCAGCCGCCGAAGGTGGGACAGATGATTGGGGTG</a:t>
            </a:r>
            <a:endParaRPr lang="en-IN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33850" y="1772815"/>
            <a:ext cx="234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Consensus Sequence </a:t>
            </a:r>
            <a:r>
              <a:rPr lang="en-IN" b="1" dirty="0" smtClean="0"/>
              <a:t>of </a:t>
            </a:r>
            <a:r>
              <a:rPr lang="en-IN" b="1" i="1" dirty="0" smtClean="0"/>
              <a:t>Bacillus </a:t>
            </a:r>
            <a:r>
              <a:rPr lang="en-IN" b="1" i="1" dirty="0" err="1" smtClean="0"/>
              <a:t>subtilis</a:t>
            </a:r>
            <a:r>
              <a:rPr lang="en-IN" b="1" i="1" dirty="0" smtClean="0"/>
              <a:t>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8014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ownloads\diwakar_tree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0484"/>
            <a:ext cx="8424936" cy="57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07704" y="4005064"/>
            <a:ext cx="10164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71800" y="4365104"/>
            <a:ext cx="12961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271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427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USER</cp:lastModifiedBy>
  <cp:revision>60</cp:revision>
  <dcterms:created xsi:type="dcterms:W3CDTF">2020-08-23T12:20:03Z</dcterms:created>
  <dcterms:modified xsi:type="dcterms:W3CDTF">2020-08-24T10:42:42Z</dcterms:modified>
</cp:coreProperties>
</file>